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4107" r:id="rId1"/>
  </p:sldMasterIdLst>
  <p:sldIdLst>
    <p:sldId id="267" r:id="rId2"/>
    <p:sldId id="257" r:id="rId3"/>
    <p:sldId id="265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6E4C"/>
    <a:srgbClr val="345E25"/>
    <a:srgbClr val="BBC9B6"/>
    <a:srgbClr val="33422E"/>
    <a:srgbClr val="346925"/>
    <a:srgbClr val="435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084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113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1214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977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6749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503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59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41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020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478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376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25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77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791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372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351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315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  <p:sldLayoutId id="2147484120" r:id="rId13"/>
    <p:sldLayoutId id="2147484121" r:id="rId14"/>
    <p:sldLayoutId id="2147484122" r:id="rId15"/>
    <p:sldLayoutId id="21474841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spborbita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2">
                <a:lumMod val="9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38523" y="5798108"/>
            <a:ext cx="3892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546E4C"/>
                </a:solidFill>
                <a:latin typeface="+mj-lt"/>
                <a:cs typeface="Arial" panose="020B0604020202020204" pitchFamily="34" charset="0"/>
              </a:rPr>
              <a:t>e-mail</a:t>
            </a:r>
            <a:r>
              <a:rPr lang="ru-RU" sz="1200" dirty="0">
                <a:solidFill>
                  <a:srgbClr val="546E4C"/>
                </a:solidFill>
                <a:latin typeface="+mj-lt"/>
                <a:cs typeface="Arial" panose="020B0604020202020204" pitchFamily="34" charset="0"/>
              </a:rPr>
              <a:t>:</a:t>
            </a:r>
            <a:r>
              <a:rPr lang="en-US" sz="1200" dirty="0">
                <a:solidFill>
                  <a:srgbClr val="546E4C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546E4C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546E4C"/>
                </a:solidFill>
                <a:latin typeface="+mj-lt"/>
                <a:cs typeface="Arial" panose="020B0604020202020204" pitchFamily="34" charset="0"/>
              </a:rPr>
              <a:t>spborbita@slavhotels.ru</a:t>
            </a:r>
          </a:p>
          <a:p>
            <a:pPr algn="ctr"/>
            <a:r>
              <a:rPr lang="ru-RU" sz="1200" dirty="0">
                <a:solidFill>
                  <a:srgbClr val="546E4C"/>
                </a:solidFill>
                <a:latin typeface="+mj-lt"/>
                <a:cs typeface="Arial" panose="020B0604020202020204" pitchFamily="34" charset="0"/>
              </a:rPr>
              <a:t>тел:  +7 (812) 309-87-62</a:t>
            </a:r>
          </a:p>
          <a:p>
            <a:pPr algn="ctr"/>
            <a:r>
              <a:rPr lang="en-US" sz="1200" u="sng" dirty="0">
                <a:solidFill>
                  <a:srgbClr val="345E25"/>
                </a:solidFill>
                <a:latin typeface="+mj-lt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www.spborbita.ru</a:t>
            </a:r>
            <a:r>
              <a:rPr lang="ru-RU" sz="1200" u="sng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420532" y="5213333"/>
            <a:ext cx="4155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Санкт-Петербург, </a:t>
            </a:r>
          </a:p>
          <a:p>
            <a:pPr algn="ctr"/>
            <a:r>
              <a:rPr lang="ru-RU" sz="1600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пр. Непокоренных, д.4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11" y="1873446"/>
            <a:ext cx="3019755" cy="2734654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345E25"/>
                </a:solidFill>
                <a:cs typeface="Arial" panose="020B0604020202020204" pitchFamily="34" charset="0"/>
              </a:rPr>
              <a:t>Гостиница «Орбита» </a:t>
            </a:r>
            <a:br>
              <a:rPr lang="ru-RU" sz="2400" dirty="0">
                <a:solidFill>
                  <a:srgbClr val="345E25"/>
                </a:solidFill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345E25"/>
                </a:solidFill>
                <a:cs typeface="Arial" panose="020B0604020202020204" pitchFamily="34" charset="0"/>
              </a:rPr>
              <a:t>приглашает к сотрудничеству по размещению туристических групп</a:t>
            </a:r>
          </a:p>
        </p:txBody>
      </p:sp>
      <p:pic>
        <p:nvPicPr>
          <p:cNvPr id="13" name="Рисунок 12" descr="Изображение выглядит как на открытом воздухе, строительство, дерево, неб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BC42FEB-CC22-94D1-2CCE-C42F2700B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319" y="293919"/>
            <a:ext cx="8638360" cy="6217976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Графика, графический дизайн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0E355F8-6746-9786-66F6-BE95E034C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006" y="293919"/>
            <a:ext cx="1543985" cy="100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47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5439" y="102586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200" b="1" u="sng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РАСПОЛОЖЕНИЕ</a:t>
            </a:r>
            <a:endParaRPr lang="ru-RU" sz="1200" b="1" dirty="0">
              <a:solidFill>
                <a:srgbClr val="345E25"/>
              </a:solidFill>
              <a:latin typeface="+mj-lt"/>
              <a:cs typeface="Arial" panose="020B0604020202020204" pitchFamily="34" charset="0"/>
            </a:endParaRPr>
          </a:p>
          <a:p>
            <a:pPr lvl="0" algn="just"/>
            <a:r>
              <a:rPr lang="ru-RU" sz="1400" b="1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3</a:t>
            </a:r>
            <a:r>
              <a:rPr lang="ru-RU" sz="1200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 минуты пешком от станции метро «Площадь Мужества» </a:t>
            </a:r>
          </a:p>
          <a:p>
            <a:pPr lvl="0" algn="just"/>
            <a:r>
              <a:rPr lang="ru-RU" sz="1400" b="1" dirty="0">
                <a:solidFill>
                  <a:srgbClr val="345E25"/>
                </a:solidFill>
                <a:latin typeface="+mj-lt"/>
                <a:cs typeface="AngsanaUPC" panose="02020603050405020304" pitchFamily="18" charset="-34"/>
              </a:rPr>
              <a:t>7</a:t>
            </a:r>
            <a:r>
              <a:rPr lang="ru-RU" sz="1200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 минут до КАД на автомобиле</a:t>
            </a:r>
          </a:p>
          <a:p>
            <a:pPr lvl="0" algn="just"/>
            <a:r>
              <a:rPr lang="ru-RU" sz="1400" b="1" dirty="0">
                <a:solidFill>
                  <a:srgbClr val="345E25"/>
                </a:solidFill>
                <a:latin typeface="+mj-lt"/>
                <a:cs typeface="AngsanaUPC" panose="02020603050405020304" pitchFamily="18" charset="-34"/>
              </a:rPr>
              <a:t>20 </a:t>
            </a:r>
            <a:r>
              <a:rPr lang="ru-RU" sz="1200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минут до центра города и Московского вокзала на транспорте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5439" y="196198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200" b="1" u="sng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ЗАВТРАК</a:t>
            </a:r>
            <a:endParaRPr lang="ru-RU" sz="1200" b="1" dirty="0">
              <a:solidFill>
                <a:srgbClr val="345E25"/>
              </a:solidFill>
              <a:latin typeface="+mj-lt"/>
              <a:cs typeface="Arial" panose="020B0604020202020204" pitchFamily="34" charset="0"/>
            </a:endParaRPr>
          </a:p>
          <a:p>
            <a:pPr lvl="0" algn="just"/>
            <a:r>
              <a:rPr lang="ru-RU" sz="1200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Завтрак «шведский стол», при раннем выезде предоставляются сухие пайки (при предварительном заказе).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5439" y="278052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200" b="1" u="sng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СПЕЦИАЛЬНЫЕ ЦЕНЫ</a:t>
            </a:r>
            <a:endParaRPr lang="ru-RU" sz="1200" b="1" dirty="0">
              <a:solidFill>
                <a:srgbClr val="345E25"/>
              </a:solidFill>
              <a:latin typeface="+mj-lt"/>
              <a:cs typeface="Arial" panose="020B0604020202020204" pitchFamily="34" charset="0"/>
            </a:endParaRPr>
          </a:p>
          <a:p>
            <a:pPr lvl="0" algn="just"/>
            <a:r>
              <a:rPr lang="ru-RU" sz="1200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Специальные нетто-тарифы для размещения групп туристов.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5439" y="351454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200" b="1" u="sng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ХРАНЕНИЕ БАГАЖА</a:t>
            </a:r>
            <a:endParaRPr lang="ru-RU" sz="1200" b="1" dirty="0">
              <a:solidFill>
                <a:srgbClr val="345E25"/>
              </a:solidFill>
              <a:latin typeface="+mj-lt"/>
              <a:cs typeface="Arial" panose="020B0604020202020204" pitchFamily="34" charset="0"/>
            </a:endParaRPr>
          </a:p>
          <a:p>
            <a:pPr lvl="0" algn="just"/>
            <a:r>
              <a:rPr lang="ru-RU" sz="1200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Камера хранения багажа/помещение для хранения инвентаря предоставляется бесплатно</a:t>
            </a:r>
            <a:r>
              <a:rPr lang="ru-RU" sz="1200" dirty="0">
                <a:solidFill>
                  <a:srgbClr val="33422E"/>
                </a:solidFill>
                <a:latin typeface="+mj-lt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75439" y="443324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200" b="1" u="sng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РЕГИСТРАЦИЯ</a:t>
            </a:r>
            <a:endParaRPr lang="ru-RU" sz="1200" b="1" dirty="0">
              <a:solidFill>
                <a:srgbClr val="345E25"/>
              </a:solidFill>
              <a:latin typeface="+mj-lt"/>
              <a:cs typeface="Arial" panose="020B0604020202020204" pitchFamily="34" charset="0"/>
            </a:endParaRPr>
          </a:p>
          <a:p>
            <a:pPr lvl="0" algn="just"/>
            <a:r>
              <a:rPr lang="ru-RU" sz="1200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Регистрация иностранных граждан входит в стоимость проживания.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75439" y="51672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200" b="1" u="sng" dirty="0">
                <a:solidFill>
                  <a:srgbClr val="345E25"/>
                </a:solidFill>
                <a:latin typeface="+mj-lt"/>
                <a:cs typeface="Arial" panose="020B0604020202020204" pitchFamily="34" charset="0"/>
              </a:rPr>
              <a:t>КОМПЛЕКСНОЕ ПИТАНИЕ</a:t>
            </a:r>
            <a:endParaRPr lang="ru-RU" sz="1200" b="1" dirty="0">
              <a:solidFill>
                <a:srgbClr val="345E25"/>
              </a:solidFill>
              <a:latin typeface="+mj-lt"/>
              <a:cs typeface="Arial" panose="020B0604020202020204" pitchFamily="34" charset="0"/>
            </a:endParaRPr>
          </a:p>
          <a:p>
            <a:pPr lvl="0"/>
            <a:r>
              <a:rPr lang="ru-RU" sz="1200" dirty="0">
                <a:solidFill>
                  <a:srgbClr val="345E25"/>
                </a:solidFill>
                <a:latin typeface="+mj-lt"/>
              </a:rPr>
              <a:t>Возможность трёхразового питания на территории гостиницы</a:t>
            </a:r>
            <a:r>
              <a:rPr lang="en-US" sz="1200" dirty="0">
                <a:solidFill>
                  <a:srgbClr val="345E25"/>
                </a:solidFill>
                <a:latin typeface="+mj-lt"/>
              </a:rPr>
              <a:t>.</a:t>
            </a:r>
          </a:p>
          <a:p>
            <a:pPr lvl="0"/>
            <a:endParaRPr lang="ru-RU" sz="1200" dirty="0">
              <a:solidFill>
                <a:srgbClr val="345E25"/>
              </a:solidFill>
              <a:latin typeface="+mj-lt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D697833-E5E6-4E7B-B7AC-938AB1CF4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1" y="1013080"/>
            <a:ext cx="562548" cy="52210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D697833-E5E6-4E7B-B7AC-938AB1CF4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1" y="1971131"/>
            <a:ext cx="562548" cy="5221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D697833-E5E6-4E7B-B7AC-938AB1CF4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1" y="2783313"/>
            <a:ext cx="562548" cy="52210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D697833-E5E6-4E7B-B7AC-938AB1CF4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1" y="3544766"/>
            <a:ext cx="562548" cy="52210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D697833-E5E6-4E7B-B7AC-938AB1CF4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1" y="4384904"/>
            <a:ext cx="562548" cy="5221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697833-E5E6-4E7B-B7AC-938AB1CF4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1" y="5225042"/>
            <a:ext cx="562548" cy="52210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995641" y="104859"/>
            <a:ext cx="60206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546E4C"/>
                </a:solidFill>
                <a:latin typeface="+mj-lt"/>
              </a:rPr>
              <a:t>Наши преимущества для турагентств</a:t>
            </a:r>
            <a:r>
              <a:rPr lang="ru-RU" sz="2800" b="1" dirty="0">
                <a:solidFill>
                  <a:srgbClr val="33422E"/>
                </a:solidFill>
                <a:latin typeface="+mj-lt"/>
              </a:rPr>
              <a:t>:</a:t>
            </a:r>
          </a:p>
        </p:txBody>
      </p:sp>
      <p:pic>
        <p:nvPicPr>
          <p:cNvPr id="25" name="Рисунок 24" descr="Изображение выглядит как текст, часы, снимок экрана, логотип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375EA3E-D90E-14F1-0683-F51A2DED0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188" y="1241315"/>
            <a:ext cx="5072102" cy="356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11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58924" y="949374"/>
            <a:ext cx="5119088" cy="11972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rgbClr val="546E4C"/>
                </a:solidFill>
                <a:cs typeface="Arial" panose="020B0604020202020204" pitchFamily="34" charset="0"/>
              </a:rPr>
              <a:t>Гостиница «Орбита»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35227" y="949374"/>
            <a:ext cx="5709791" cy="154809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1400" dirty="0">
                <a:solidFill>
                  <a:srgbClr val="345E25"/>
                </a:solidFill>
                <a:cs typeface="Arial" panose="020B0604020202020204" pitchFamily="34" charset="0"/>
              </a:rPr>
              <a:t>Гостиница «Орбита» </a:t>
            </a:r>
            <a:r>
              <a:rPr lang="ru-RU" sz="1400" b="1" dirty="0">
                <a:solidFill>
                  <a:srgbClr val="345E25"/>
                </a:solidFill>
                <a:cs typeface="Arial" panose="020B0604020202020204" pitchFamily="34" charset="0"/>
              </a:rPr>
              <a:t>расположена</a:t>
            </a:r>
            <a:r>
              <a:rPr lang="ru-RU" sz="1400" dirty="0">
                <a:solidFill>
                  <a:srgbClr val="345E25"/>
                </a:solidFill>
                <a:cs typeface="Arial" panose="020B0604020202020204" pitchFamily="34" charset="0"/>
              </a:rPr>
              <a:t> в 3 минутах ходьбы от станции метро «Площадь Мужества» в тихом и экологически чистом районе Санкт-Петербурга, на севере города. </a:t>
            </a:r>
          </a:p>
          <a:p>
            <a:pPr marL="0" indent="0" algn="just">
              <a:buNone/>
            </a:pPr>
            <a:r>
              <a:rPr lang="ru-RU" sz="1400" dirty="0">
                <a:solidFill>
                  <a:srgbClr val="345E25"/>
                </a:solidFill>
                <a:cs typeface="Arial" panose="020B0604020202020204" pitchFamily="34" charset="0"/>
              </a:rPr>
              <a:t>Отсюда можно удобно и быстро добраться до любой точки города, благодаря удачной локации вблизи крупных транспортных развязок.</a:t>
            </a:r>
          </a:p>
          <a:p>
            <a:pPr marL="0" indent="0" algn="just">
              <a:buNone/>
            </a:pPr>
            <a:r>
              <a:rPr lang="ru-RU" sz="1400" dirty="0">
                <a:solidFill>
                  <a:srgbClr val="345E25"/>
                </a:solidFill>
                <a:cs typeface="Arial" panose="020B0604020202020204" pitchFamily="34" charset="0"/>
              </a:rPr>
              <a:t>В отеле </a:t>
            </a:r>
            <a:r>
              <a:rPr lang="ru-RU" sz="1400" b="1" dirty="0">
                <a:solidFill>
                  <a:srgbClr val="345E25"/>
                </a:solidFill>
                <a:cs typeface="Arial" panose="020B0604020202020204" pitchFamily="34" charset="0"/>
              </a:rPr>
              <a:t>257 номеров</a:t>
            </a:r>
            <a:r>
              <a:rPr lang="ru-RU" sz="1400" dirty="0">
                <a:solidFill>
                  <a:srgbClr val="345E25"/>
                </a:solidFill>
                <a:cs typeface="Arial" panose="020B0604020202020204" pitchFamily="34" charset="0"/>
              </a:rPr>
              <a:t> различных категорий: от </a:t>
            </a:r>
            <a:r>
              <a:rPr lang="ru-RU" sz="1400" b="1" dirty="0">
                <a:solidFill>
                  <a:srgbClr val="345E25"/>
                </a:solidFill>
                <a:cs typeface="Arial" panose="020B0604020202020204" pitchFamily="34" charset="0"/>
              </a:rPr>
              <a:t>Комфорта до Апартаментов.</a:t>
            </a:r>
            <a:endParaRPr lang="ru-RU" sz="1400" dirty="0">
              <a:solidFill>
                <a:srgbClr val="345E25"/>
              </a:solidFill>
              <a:cs typeface="Arial" panose="020B0604020202020204" pitchFamily="34" charset="0"/>
            </a:endParaRPr>
          </a:p>
          <a:p>
            <a:endParaRPr lang="ru-RU" dirty="0">
              <a:solidFill>
                <a:srgbClr val="345E25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53"/>
          <a:stretch/>
        </p:blipFill>
        <p:spPr>
          <a:xfrm>
            <a:off x="136305" y="2649197"/>
            <a:ext cx="11820211" cy="411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19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87033" y="2059059"/>
            <a:ext cx="5324041" cy="3847207"/>
          </a:xfrm>
          <a:prstGeom prst="rect">
            <a:avLst/>
          </a:prstGeom>
          <a:noFill/>
          <a:ln>
            <a:noFill/>
          </a:ln>
          <a:effectLst>
            <a:outerShdw dist="1384300" dir="9240000" sx="1000" sy="1000" algn="ctr" rotWithShape="0">
              <a:srgbClr val="000000"/>
            </a:outerShdw>
            <a:softEdge rad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345E25"/>
                </a:solidFill>
                <a:cs typeface="Arial" panose="020B0604020202020204" pitchFamily="34" charset="0"/>
              </a:rPr>
              <a:t>                        В номере</a:t>
            </a:r>
            <a:r>
              <a:rPr lang="ru-RU" sz="1200" dirty="0">
                <a:solidFill>
                  <a:srgbClr val="345E25"/>
                </a:solidFill>
                <a:cs typeface="Arial" panose="020B0604020202020204" pitchFamily="34" charset="0"/>
              </a:rPr>
              <a:t>:</a:t>
            </a:r>
          </a:p>
          <a:p>
            <a:endParaRPr lang="ru-RU" sz="1200" dirty="0">
              <a:solidFill>
                <a:srgbClr val="345E25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1 двуспальная кровать или 2 односпальные кровати;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РАБОЧАЯ ЗОНА;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Чайник и чайная пара;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Тапочки;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плазменный телевизор 43' с цифровыми каналами;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Сейф;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Кондиционер;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USB-розетки;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Звукоизоляционные двери;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МИНИ-ХОЛОДИЛЬНИК;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Телефон;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бесплатный </a:t>
            </a:r>
            <a:r>
              <a:rPr lang="ru-RU" sz="1200" dirty="0" err="1">
                <a:solidFill>
                  <a:srgbClr val="345E25"/>
                </a:solidFill>
              </a:rPr>
              <a:t>Wi</a:t>
            </a:r>
            <a:r>
              <a:rPr lang="ru-RU" sz="1200" dirty="0">
                <a:solidFill>
                  <a:srgbClr val="345E25"/>
                </a:solidFill>
              </a:rPr>
              <a:t>-Fi;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душевая кабина;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Фен, ванные и косметические принадлежности;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плотные шторы блэкаут для обеспечения комфортного сна;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балкон в номерах с видом на проспект.</a:t>
            </a:r>
            <a:endParaRPr lang="ru-RU" sz="1200" dirty="0">
              <a:solidFill>
                <a:srgbClr val="345E25"/>
              </a:solidFill>
              <a:cs typeface="Arial" panose="020B060402020202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ru-RU" sz="1200" dirty="0">
              <a:solidFill>
                <a:srgbClr val="345E25"/>
              </a:solidFill>
              <a:cs typeface="Arial" panose="020B0604020202020204" pitchFamily="34" charset="0"/>
            </a:endParaRPr>
          </a:p>
          <a:p>
            <a:endParaRPr lang="ru-RU" sz="1200" dirty="0">
              <a:solidFill>
                <a:srgbClr val="345E25"/>
              </a:solidFill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3144" y="290557"/>
            <a:ext cx="2315910" cy="70930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546E4C"/>
                </a:solidFill>
              </a:rPr>
              <a:t>Комфорт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27CA59-EC24-A6A1-098E-23C42A74DEAD}"/>
              </a:ext>
            </a:extLst>
          </p:cNvPr>
          <p:cNvSpPr txBox="1"/>
          <p:nvPr/>
        </p:nvSpPr>
        <p:spPr>
          <a:xfrm>
            <a:off x="1102407" y="920258"/>
            <a:ext cx="1998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45E25"/>
                </a:solidFill>
              </a:rPr>
              <a:t>Площадь - 20 М</a:t>
            </a:r>
            <a:r>
              <a:rPr lang="ru-RU" baseline="30000" dirty="0">
                <a:solidFill>
                  <a:srgbClr val="345E25"/>
                </a:solidFill>
              </a:rPr>
              <a:t>2</a:t>
            </a:r>
            <a:endParaRPr lang="ru-RU" dirty="0">
              <a:solidFill>
                <a:srgbClr val="345E25"/>
              </a:solidFill>
            </a:endParaRPr>
          </a:p>
          <a:p>
            <a:endParaRPr lang="ru-RU" dirty="0">
              <a:solidFill>
                <a:srgbClr val="345E2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1D1AAF-B3CB-9920-F9E1-5E554E2C0967}"/>
              </a:ext>
            </a:extLst>
          </p:cNvPr>
          <p:cNvSpPr txBox="1"/>
          <p:nvPr/>
        </p:nvSpPr>
        <p:spPr>
          <a:xfrm>
            <a:off x="3264297" y="920257"/>
            <a:ext cx="331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546E4C"/>
                </a:solidFill>
              </a:rPr>
              <a:t>Вместимость от 1 до 3 человек</a:t>
            </a:r>
          </a:p>
          <a:p>
            <a:endParaRPr lang="ru-RU" dirty="0">
              <a:solidFill>
                <a:srgbClr val="546E4C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969C390-5CAE-9390-CCF8-88AE591EF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720" y="598206"/>
            <a:ext cx="2492524" cy="2658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ED8E510-5F1F-7553-9300-C8E9A719AA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642"/>
          <a:stretch/>
        </p:blipFill>
        <p:spPr>
          <a:xfrm>
            <a:off x="9332008" y="598206"/>
            <a:ext cx="2649196" cy="2658152"/>
          </a:xfrm>
          <a:prstGeom prst="rect">
            <a:avLst/>
          </a:prstGeom>
        </p:spPr>
      </p:pic>
      <p:pic>
        <p:nvPicPr>
          <p:cNvPr id="15" name="Рисунок 14" descr="Комфорт1 - Средство просмотра фотографий Windows">
            <a:extLst>
              <a:ext uri="{FF2B5EF4-FFF2-40B4-BE49-F238E27FC236}">
                <a16:creationId xmlns:a16="http://schemas.microsoft.com/office/drawing/2014/main" id="{DD455C22-B20A-9E78-FE16-D1DA3BD988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5" t="7736" r="25349" b="8060"/>
          <a:stretch/>
        </p:blipFill>
        <p:spPr>
          <a:xfrm>
            <a:off x="6656285" y="3490190"/>
            <a:ext cx="5324644" cy="314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33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98294" y="1787823"/>
            <a:ext cx="4453520" cy="38779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45E25"/>
                </a:solidFill>
                <a:cs typeface="Arial" panose="020B0604020202020204" pitchFamily="34" charset="0"/>
              </a:rPr>
              <a:t>                       В номере:</a:t>
            </a:r>
          </a:p>
          <a:p>
            <a:endParaRPr lang="ru-RU" sz="1200" dirty="0">
              <a:solidFill>
                <a:srgbClr val="345E25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1 двуспальная кровать или две односпальные кровати;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Двуспальный диван;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Рабочая зона;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Халат и тапочки;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Чайная станция и бутилированная вода под заезд;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Плазменный телевизор 4</a:t>
            </a:r>
            <a:r>
              <a:rPr lang="en-US" sz="1200" dirty="0">
                <a:solidFill>
                  <a:srgbClr val="345E25"/>
                </a:solidFill>
              </a:rPr>
              <a:t>3’</a:t>
            </a:r>
            <a:r>
              <a:rPr lang="ru-RU" sz="1200" dirty="0">
                <a:solidFill>
                  <a:srgbClr val="345E25"/>
                </a:solidFill>
              </a:rPr>
              <a:t> с цифровыми каналами;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Сейф;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Кондиционер;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45E25"/>
                </a:solidFill>
              </a:rPr>
              <a:t>USB</a:t>
            </a:r>
            <a:r>
              <a:rPr lang="ru-RU" sz="1200" dirty="0">
                <a:solidFill>
                  <a:srgbClr val="345E25"/>
                </a:solidFill>
              </a:rPr>
              <a:t>-Розетки;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Мини-холодильник;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Звукоизоляционные двери;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Телефон;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Бесплатный </a:t>
            </a:r>
            <a:r>
              <a:rPr lang="en-US" sz="1200" dirty="0">
                <a:solidFill>
                  <a:srgbClr val="345E25"/>
                </a:solidFill>
              </a:rPr>
              <a:t>Wi-Fi</a:t>
            </a:r>
            <a:r>
              <a:rPr lang="ru-RU" sz="1200" dirty="0">
                <a:solidFill>
                  <a:srgbClr val="345E25"/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Душевая кабина;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Фен и косметические принадлежности;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Плотные шторы блэкаут для обеспечения комфортного сна;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Балкон в номерах с видом на проспект.</a:t>
            </a:r>
          </a:p>
          <a:p>
            <a:endParaRPr lang="ru-RU" sz="1200" dirty="0">
              <a:solidFill>
                <a:srgbClr val="345E25"/>
              </a:solidFill>
              <a:cs typeface="Arial" panose="020B0604020202020204" pitchFamily="34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298294" y="584464"/>
            <a:ext cx="2554864" cy="4581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rgbClr val="546E4C"/>
                </a:solidFill>
              </a:rPr>
              <a:t>Люкс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87D20E5-48B2-80AD-2B27-F91B8EC7ADC4}"/>
              </a:ext>
            </a:extLst>
          </p:cNvPr>
          <p:cNvSpPr/>
          <p:nvPr/>
        </p:nvSpPr>
        <p:spPr>
          <a:xfrm>
            <a:off x="1298294" y="1192192"/>
            <a:ext cx="1891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45E25"/>
                </a:solidFill>
              </a:rPr>
              <a:t>Площадь - 34 М</a:t>
            </a:r>
            <a:r>
              <a:rPr lang="ru-RU" baseline="30000" dirty="0">
                <a:solidFill>
                  <a:srgbClr val="345E25"/>
                </a:solidFill>
              </a:rPr>
              <a:t>2</a:t>
            </a:r>
            <a:endParaRPr lang="ru-RU" dirty="0">
              <a:solidFill>
                <a:srgbClr val="345E25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E622F8A-9162-9826-587F-56D6B7E8EC0B}"/>
              </a:ext>
            </a:extLst>
          </p:cNvPr>
          <p:cNvSpPr/>
          <p:nvPr/>
        </p:nvSpPr>
        <p:spPr>
          <a:xfrm>
            <a:off x="3277541" y="1192192"/>
            <a:ext cx="3281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45E25"/>
                </a:solidFill>
              </a:rPr>
              <a:t>Вместимость от 1 до 4 человек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71089AB-CB59-779E-7E5D-6C1D5F524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221" y="230735"/>
            <a:ext cx="3284973" cy="21877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AF641BC-1625-B09E-37AE-A329891D8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1221" y="2418460"/>
            <a:ext cx="3284973" cy="218772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5C1C2D4-3A8D-6461-C947-D3B31975C5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1221" y="4606185"/>
            <a:ext cx="3284973" cy="221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174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8374" y="1561609"/>
            <a:ext cx="4003505" cy="48013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45E25"/>
                </a:solidFill>
                <a:cs typeface="Arial" panose="020B0604020202020204" pitchFamily="34" charset="0"/>
              </a:rPr>
              <a:t>                      В номере:</a:t>
            </a:r>
          </a:p>
          <a:p>
            <a:endParaRPr lang="ru-RU" sz="1200" dirty="0">
              <a:solidFill>
                <a:srgbClr val="345E25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1 двуспальная кровать или две односпальные кровати;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Двуспальный диван;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Мини-кухня с микроволновой печью;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Рабочая зона;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Халат и тапочки;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Чайная станция и бутилированная вода под заезд;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Плазменный телевизор 4</a:t>
            </a:r>
            <a:r>
              <a:rPr lang="en-US" sz="1200" dirty="0">
                <a:solidFill>
                  <a:srgbClr val="345E25"/>
                </a:solidFill>
              </a:rPr>
              <a:t>3’</a:t>
            </a:r>
            <a:r>
              <a:rPr lang="ru-RU" sz="1200" dirty="0">
                <a:solidFill>
                  <a:srgbClr val="345E25"/>
                </a:solidFill>
              </a:rPr>
              <a:t> с цифровыми каналами;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Сейф;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Кондиционер;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45E25"/>
                </a:solidFill>
              </a:rPr>
              <a:t>USB</a:t>
            </a:r>
            <a:r>
              <a:rPr lang="ru-RU" sz="1200" dirty="0">
                <a:solidFill>
                  <a:srgbClr val="345E25"/>
                </a:solidFill>
              </a:rPr>
              <a:t>-Розетки;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Мини-холодильник;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Звукоизоляционные двери;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Телефон;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Бесплатный </a:t>
            </a:r>
            <a:r>
              <a:rPr lang="en-US" sz="1200" dirty="0">
                <a:solidFill>
                  <a:srgbClr val="345E25"/>
                </a:solidFill>
              </a:rPr>
              <a:t>Wi-Fi</a:t>
            </a:r>
            <a:r>
              <a:rPr lang="ru-RU" sz="1200" dirty="0">
                <a:solidFill>
                  <a:srgbClr val="345E25"/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Душевая кабина;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Фен и косметические принадлежности;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Плотные шторы блэкаут для обеспечения комфортного сна;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45E25"/>
                </a:solidFill>
              </a:rPr>
              <a:t>Балкон в номерах с видом на проспект.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ru-RU" sz="1200" dirty="0">
              <a:solidFill>
                <a:srgbClr val="345E25"/>
              </a:solidFill>
              <a:cs typeface="Arial" panose="020B060402020202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ru-RU" sz="1200" dirty="0">
              <a:solidFill>
                <a:srgbClr val="345E25"/>
              </a:solidFill>
              <a:cs typeface="Arial" panose="020B060402020202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ru-RU" sz="1200" dirty="0">
              <a:solidFill>
                <a:srgbClr val="345E25"/>
              </a:solidFill>
              <a:cs typeface="Arial" panose="020B0604020202020204" pitchFamily="34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372362" y="-4546"/>
            <a:ext cx="5037513" cy="10330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rgbClr val="345E25"/>
                </a:solidFill>
              </a:rPr>
              <a:t>Апартаменты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3B267EE-E421-4890-F383-2142862D89A0}"/>
              </a:ext>
            </a:extLst>
          </p:cNvPr>
          <p:cNvSpPr/>
          <p:nvPr/>
        </p:nvSpPr>
        <p:spPr>
          <a:xfrm>
            <a:off x="1338374" y="983002"/>
            <a:ext cx="18578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45E25"/>
                </a:solidFill>
              </a:rPr>
              <a:t>Площадь - 34 М</a:t>
            </a:r>
            <a:r>
              <a:rPr lang="ru-RU" sz="1600" baseline="30000" dirty="0">
                <a:solidFill>
                  <a:srgbClr val="345E25"/>
                </a:solidFill>
              </a:rPr>
              <a:t>2</a:t>
            </a:r>
            <a:endParaRPr lang="ru-RU" sz="1600" dirty="0">
              <a:solidFill>
                <a:srgbClr val="345E25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A903DDB-9925-2B5E-A5F9-712281F822BF}"/>
              </a:ext>
            </a:extLst>
          </p:cNvPr>
          <p:cNvSpPr/>
          <p:nvPr/>
        </p:nvSpPr>
        <p:spPr>
          <a:xfrm>
            <a:off x="3196249" y="988872"/>
            <a:ext cx="32136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45E25"/>
                </a:solidFill>
              </a:rPr>
              <a:t>Вместимость от 1 до 4 человек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4FE981B-7AA9-3E2C-A255-003FCD83B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945" y="-9628"/>
            <a:ext cx="2789509" cy="397189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1B853C2-16E2-FCEF-D536-1A5F257785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67" r="10205"/>
          <a:stretch/>
        </p:blipFill>
        <p:spPr>
          <a:xfrm>
            <a:off x="9135453" y="8217"/>
            <a:ext cx="2789509" cy="20191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D14E85C-5302-C29E-4CFD-E5CCFEA48D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42" r="4914"/>
          <a:stretch/>
        </p:blipFill>
        <p:spPr>
          <a:xfrm>
            <a:off x="9135454" y="2027398"/>
            <a:ext cx="2856296" cy="191702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5283803-A264-84E3-B156-30FA956174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34"/>
          <a:stretch/>
        </p:blipFill>
        <p:spPr>
          <a:xfrm>
            <a:off x="6345946" y="3944421"/>
            <a:ext cx="2789507" cy="258621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48334AF-CFD5-461F-15D0-DAD9DA9225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5453" y="3953343"/>
            <a:ext cx="2856297" cy="256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775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5725847-3E6C-54A1-09A6-96B7B77A3432}"/>
              </a:ext>
            </a:extLst>
          </p:cNvPr>
          <p:cNvSpPr txBox="1"/>
          <p:nvPr/>
        </p:nvSpPr>
        <p:spPr>
          <a:xfrm>
            <a:off x="1578361" y="146198"/>
            <a:ext cx="3513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546E4C"/>
                </a:solidFill>
              </a:rPr>
              <a:t>Кафе «Сочный арбуз»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73E814-0D7B-AD6D-14CF-1137CF9FFF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4800"/>
            <a:ext cx="4114800" cy="27432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15C63C0-F45B-EA83-D0ED-CC4FAF4B9E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010" y="0"/>
            <a:ext cx="4515293" cy="301471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38A0A93-EC3D-6625-A1BF-B281D5EDAC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395" y="2179674"/>
            <a:ext cx="4520384" cy="3018110"/>
          </a:xfrm>
          <a:prstGeom prst="rect">
            <a:avLst/>
          </a:prstGeom>
        </p:spPr>
      </p:pic>
      <p:pic>
        <p:nvPicPr>
          <p:cNvPr id="12" name="Picture 2" descr="ужин в гостинице">
            <a:extLst>
              <a:ext uri="{FF2B5EF4-FFF2-40B4-BE49-F238E27FC236}">
                <a16:creationId xmlns:a16="http://schemas.microsoft.com/office/drawing/2014/main" id="{C79FC737-09A9-17F8-AF5B-583D4B818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819" y="4552789"/>
            <a:ext cx="3073615" cy="230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бизнес-ланч в гостинице">
            <a:extLst>
              <a:ext uri="{FF2B5EF4-FFF2-40B4-BE49-F238E27FC236}">
                <a16:creationId xmlns:a16="http://schemas.microsoft.com/office/drawing/2014/main" id="{92FFEF47-D81E-5077-46F4-8BE72749D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236" y="3450646"/>
            <a:ext cx="2910764" cy="218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F76870A-2DA7-6C5B-BB7D-B0EC4D3378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095" y="843742"/>
            <a:ext cx="899998" cy="89999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B33041C-4DC4-2790-EE51-148C79C65F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178" y="1872491"/>
            <a:ext cx="849831" cy="84983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D33D219-62A6-2380-C8D5-3918AEFBED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885" y="2782671"/>
            <a:ext cx="996416" cy="99641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9D04F2A-393B-E913-F593-D14990328A99}"/>
              </a:ext>
            </a:extLst>
          </p:cNvPr>
          <p:cNvSpPr txBox="1"/>
          <p:nvPr/>
        </p:nvSpPr>
        <p:spPr>
          <a:xfrm>
            <a:off x="1500021" y="1138023"/>
            <a:ext cx="4207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345E25"/>
                </a:solidFill>
              </a:rPr>
              <a:t>Завтрак «Шведский стол» 07:00 – 11:00;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78B6EA-B83E-4ABA-304B-C37DA0B7DA37}"/>
              </a:ext>
            </a:extLst>
          </p:cNvPr>
          <p:cNvSpPr txBox="1"/>
          <p:nvPr/>
        </p:nvSpPr>
        <p:spPr>
          <a:xfrm>
            <a:off x="1500021" y="1968131"/>
            <a:ext cx="2318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45E25"/>
                </a:solidFill>
              </a:rPr>
              <a:t>Обед 13:00 – 17:00;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52EC2E-7118-E2AB-D9C4-8CD6D4E4F3E9}"/>
              </a:ext>
            </a:extLst>
          </p:cNvPr>
          <p:cNvSpPr txBox="1"/>
          <p:nvPr/>
        </p:nvSpPr>
        <p:spPr>
          <a:xfrm>
            <a:off x="1500021" y="3100026"/>
            <a:ext cx="2318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45E25"/>
                </a:solidFill>
              </a:rPr>
              <a:t>Ужин 17:00 – 20:30</a:t>
            </a:r>
          </a:p>
        </p:txBody>
      </p:sp>
    </p:spTree>
    <p:extLst>
      <p:ext uri="{BB962C8B-B14F-4D97-AF65-F5344CB8AC3E}">
        <p14:creationId xmlns:p14="http://schemas.microsoft.com/office/powerpoint/2010/main" val="73325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100" y="605413"/>
            <a:ext cx="4793520" cy="3528650"/>
          </a:xfrm>
          <a:noFill/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u="sng" dirty="0">
                <a:solidFill>
                  <a:srgbClr val="546E4C"/>
                </a:solidFill>
                <a:latin typeface="+mj-lt"/>
                <a:cs typeface="Arial" panose="020B0604020202020204" pitchFamily="34" charset="0"/>
              </a:rPr>
              <a:t>К услугам гостей бесплатно</a:t>
            </a:r>
            <a:r>
              <a:rPr lang="ru-RU" sz="2400" b="1" u="sng" dirty="0">
                <a:solidFill>
                  <a:srgbClr val="33422E"/>
                </a:solidFill>
                <a:latin typeface="+mj-lt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ru-RU" sz="2400" b="1" u="sng" dirty="0">
              <a:solidFill>
                <a:srgbClr val="33422E"/>
              </a:solidFill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45E25"/>
                </a:solidFill>
                <a:cs typeface="Arial" panose="020B0604020202020204" pitchFamily="34" charset="0"/>
              </a:rPr>
              <a:t>Регистрация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345E25"/>
                </a:solidFill>
                <a:cs typeface="Arial" panose="020B0604020202020204" pitchFamily="34" charset="0"/>
              </a:rPr>
              <a:t>Wi</a:t>
            </a:r>
            <a:r>
              <a:rPr lang="en-US" sz="1600" dirty="0">
                <a:solidFill>
                  <a:srgbClr val="345E25"/>
                </a:solidFill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345E25"/>
                </a:solidFill>
                <a:cs typeface="Arial" panose="020B0604020202020204" pitchFamily="34" charset="0"/>
              </a:rPr>
              <a:t>Fi на всей территории гостиницы и в номерах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45E25"/>
                </a:solidFill>
                <a:cs typeface="Arial" panose="020B0604020202020204" pitchFamily="34" charset="0"/>
              </a:rPr>
              <a:t>Стоянка для автомобилей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45E25"/>
                </a:solidFill>
                <a:cs typeface="Arial" panose="020B0604020202020204" pitchFamily="34" charset="0"/>
              </a:rPr>
              <a:t>Камера хранения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45E25"/>
                </a:solidFill>
                <a:cs typeface="Arial" panose="020B0604020202020204" pitchFamily="34" charset="0"/>
              </a:rPr>
              <a:t>Кулеры с холодной и горячей водой на каждом этаже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45E25"/>
                </a:solidFill>
                <a:cs typeface="Arial" panose="020B0604020202020204" pitchFamily="34" charset="0"/>
              </a:rPr>
              <a:t>Гладильная комната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45E25"/>
                </a:solidFill>
                <a:cs typeface="Arial" panose="020B0604020202020204" pitchFamily="34" charset="0"/>
              </a:rPr>
              <a:t>Услуга «звонок-будильник»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45E25"/>
                </a:solidFill>
                <a:cs typeface="Arial" panose="020B0604020202020204" pitchFamily="34" charset="0"/>
              </a:rPr>
              <a:t>Гостевой компьютер с выходом в интернет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9F71F3-9ECA-59F9-852B-D9159DFE8114}"/>
              </a:ext>
            </a:extLst>
          </p:cNvPr>
          <p:cNvSpPr txBox="1"/>
          <p:nvPr/>
        </p:nvSpPr>
        <p:spPr>
          <a:xfrm>
            <a:off x="6341650" y="605413"/>
            <a:ext cx="4725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u="sng" dirty="0">
                <a:solidFill>
                  <a:srgbClr val="546E4C"/>
                </a:solidFill>
              </a:rPr>
              <a:t>К услугам гостей дополнительно</a:t>
            </a:r>
            <a:r>
              <a:rPr lang="ru-RU" sz="2400" dirty="0">
                <a:solidFill>
                  <a:srgbClr val="546E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16910C7-1173-B3CF-28C7-22A35FA910B8}"/>
              </a:ext>
            </a:extLst>
          </p:cNvPr>
          <p:cNvSpPr/>
          <p:nvPr/>
        </p:nvSpPr>
        <p:spPr>
          <a:xfrm>
            <a:off x="6402018" y="1578054"/>
            <a:ext cx="42118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45E25"/>
                </a:solidFill>
              </a:rPr>
              <a:t>Вызов такси</a:t>
            </a:r>
          </a:p>
          <a:p>
            <a:endParaRPr lang="ru-RU" sz="1600" dirty="0">
              <a:solidFill>
                <a:srgbClr val="345E2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45E25"/>
                </a:solidFill>
              </a:rPr>
              <a:t>Услуги кафе</a:t>
            </a:r>
          </a:p>
          <a:p>
            <a:endParaRPr lang="ru-RU" sz="1600" dirty="0">
              <a:solidFill>
                <a:srgbClr val="345E2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45E25"/>
                </a:solidFill>
              </a:rPr>
              <a:t>Прачечная самообслуживания</a:t>
            </a:r>
          </a:p>
          <a:p>
            <a:endParaRPr lang="ru-RU" sz="1600" dirty="0">
              <a:solidFill>
                <a:srgbClr val="345E2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45E25"/>
                </a:solidFill>
              </a:rPr>
              <a:t>Настольный теннис</a:t>
            </a:r>
          </a:p>
          <a:p>
            <a:endParaRPr lang="ru-RU" sz="1600" dirty="0">
              <a:solidFill>
                <a:srgbClr val="345E2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45E25"/>
                </a:solidFill>
              </a:rPr>
              <a:t>Конференц-залы</a:t>
            </a:r>
          </a:p>
        </p:txBody>
      </p:sp>
    </p:spTree>
    <p:extLst>
      <p:ext uri="{BB962C8B-B14F-4D97-AF65-F5344CB8AC3E}">
        <p14:creationId xmlns:p14="http://schemas.microsoft.com/office/powerpoint/2010/main" val="166468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61743" y="150932"/>
            <a:ext cx="5522495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546E4C"/>
                </a:solidFill>
                <a:latin typeface="+mj-lt"/>
                <a:cs typeface="Arial" panose="020B0604020202020204" pitchFamily="34" charset="0"/>
              </a:rPr>
              <a:t>Ваш личный менеджер:</a:t>
            </a:r>
          </a:p>
          <a:p>
            <a:endParaRPr lang="ru-RU" sz="700" dirty="0">
              <a:solidFill>
                <a:srgbClr val="546E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rgbClr val="546E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546E4C"/>
                </a:solidFill>
                <a:ea typeface="Tahoma" panose="020B0604030504040204" pitchFamily="34" charset="0"/>
                <a:cs typeface="Arial" panose="020B0604020202020204" pitchFamily="34" charset="0"/>
              </a:rPr>
              <a:t>Анастасия Маралова</a:t>
            </a:r>
          </a:p>
          <a:p>
            <a:endParaRPr lang="ru-RU" sz="1200" b="1" dirty="0">
              <a:solidFill>
                <a:srgbClr val="546E4C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546E4C"/>
                </a:solidFill>
                <a:ea typeface="Tahoma" panose="020B0604030504040204" pitchFamily="34" charset="0"/>
                <a:cs typeface="Arial" panose="020B0604020202020204" pitchFamily="34" charset="0"/>
              </a:rPr>
              <a:t>+7 (812) 309 87 62 доб. 2-444</a:t>
            </a:r>
          </a:p>
          <a:p>
            <a:endParaRPr lang="ru-RU" sz="1200" b="1" dirty="0">
              <a:solidFill>
                <a:srgbClr val="546E4C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546E4C"/>
                </a:solidFill>
                <a:ea typeface="Tahoma" panose="020B0604030504040204" pitchFamily="34" charset="0"/>
                <a:cs typeface="Arial" panose="020B0604020202020204" pitchFamily="34" charset="0"/>
              </a:rPr>
              <a:t>maralovaav@slavhotels.ru</a:t>
            </a:r>
            <a:r>
              <a:rPr lang="ru-RU" sz="1200" b="1" dirty="0">
                <a:solidFill>
                  <a:srgbClr val="546E4C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solidFill>
                <a:srgbClr val="546E4C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en-US" sz="1200" b="1" dirty="0">
              <a:solidFill>
                <a:srgbClr val="546E4C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546E4C"/>
                </a:solidFill>
                <a:ea typeface="Tahoma" panose="020B0604030504040204" pitchFamily="34" charset="0"/>
                <a:cs typeface="Arial" panose="020B0604020202020204" pitchFamily="34" charset="0"/>
              </a:rPr>
              <a:t>www.spborbita.ru</a:t>
            </a:r>
            <a:r>
              <a:rPr lang="ru-RU" sz="1200" b="1" dirty="0">
                <a:solidFill>
                  <a:srgbClr val="546E4C"/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200" b="1" dirty="0">
              <a:solidFill>
                <a:srgbClr val="546E4C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ru-RU" sz="1200" dirty="0">
              <a:solidFill>
                <a:srgbClr val="546E4C"/>
              </a:solidFill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546E4C"/>
                </a:solidFill>
                <a:cs typeface="Arial" panose="020B0604020202020204" pitchFamily="34" charset="0"/>
              </a:rPr>
              <a:t>194021, г. Санкт-Петербург, пр. Непокоренных, д.4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72372" y="468635"/>
            <a:ext cx="6728572" cy="225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ru-RU" sz="800" dirty="0">
              <a:solidFill>
                <a:srgbClr val="546E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200" dirty="0">
                <a:solidFill>
                  <a:srgbClr val="546E4C"/>
                </a:solidFill>
                <a:cs typeface="Arial" panose="020B0604020202020204" pitchFamily="34" charset="0"/>
              </a:rPr>
              <a:t>9 км до центра города (5 остановок на метро – 20 минут)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200" dirty="0">
                <a:solidFill>
                  <a:srgbClr val="546E4C"/>
                </a:solidFill>
                <a:cs typeface="Arial" panose="020B0604020202020204" pitchFamily="34" charset="0"/>
              </a:rPr>
              <a:t>29 км до аэропорта Пулково</a:t>
            </a:r>
            <a:r>
              <a:rPr lang="en-US" sz="1200" dirty="0">
                <a:solidFill>
                  <a:srgbClr val="546E4C"/>
                </a:solidFill>
                <a:cs typeface="Arial" panose="020B0604020202020204" pitchFamily="34" charset="0"/>
              </a:rPr>
              <a:t> (45</a:t>
            </a:r>
            <a:r>
              <a:rPr lang="ru-RU" sz="1200" dirty="0">
                <a:solidFill>
                  <a:srgbClr val="546E4C"/>
                </a:solidFill>
                <a:cs typeface="Arial" panose="020B0604020202020204" pitchFamily="34" charset="0"/>
              </a:rPr>
              <a:t> минут по </a:t>
            </a:r>
            <a:r>
              <a:rPr lang="ru-RU" sz="1200" dirty="0" err="1">
                <a:solidFill>
                  <a:srgbClr val="546E4C"/>
                </a:solidFill>
                <a:cs typeface="Arial" panose="020B0604020202020204" pitchFamily="34" charset="0"/>
              </a:rPr>
              <a:t>КАДу</a:t>
            </a:r>
            <a:r>
              <a:rPr lang="ru-RU" sz="1200" dirty="0">
                <a:solidFill>
                  <a:srgbClr val="546E4C"/>
                </a:solidFill>
                <a:cs typeface="Arial" panose="020B0604020202020204" pitchFamily="34" charset="0"/>
              </a:rPr>
              <a:t>)</a:t>
            </a: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200" dirty="0">
                <a:solidFill>
                  <a:srgbClr val="546E4C"/>
                </a:solidFill>
                <a:cs typeface="Arial" panose="020B0604020202020204" pitchFamily="34" charset="0"/>
              </a:rPr>
              <a:t>Близость к крупным транспортным развязкам: 10 минут до выезда на КАД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200" dirty="0">
                <a:solidFill>
                  <a:srgbClr val="546E4C"/>
                </a:solidFill>
                <a:cs typeface="Arial" panose="020B0604020202020204" pitchFamily="34" charset="0"/>
              </a:rPr>
              <a:t>9 км от Московского вокзала (5 остановок на метро – 20 минут)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200" dirty="0">
                <a:solidFill>
                  <a:srgbClr val="546E4C"/>
                </a:solidFill>
                <a:cs typeface="Arial" panose="020B0604020202020204" pitchFamily="34" charset="0"/>
              </a:rPr>
              <a:t>7 км от Финляндского вокзала (3 остановки на метро – 12 минут)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200" dirty="0">
                <a:solidFill>
                  <a:srgbClr val="546E4C"/>
                </a:solidFill>
                <a:cs typeface="Arial" panose="020B0604020202020204" pitchFamily="34" charset="0"/>
              </a:rPr>
              <a:t>11 км от Витебского вокзала (7 остановок на метро – 30 минут)</a:t>
            </a:r>
          </a:p>
          <a:p>
            <a:endParaRPr lang="ru-RU" sz="1600" dirty="0">
              <a:solidFill>
                <a:srgbClr val="546E4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44365" y="150932"/>
            <a:ext cx="28670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546E4C"/>
                </a:solidFill>
                <a:latin typeface="+mj-lt"/>
                <a:cs typeface="Arial" panose="020B0604020202020204" pitchFamily="34" charset="0"/>
              </a:rPr>
              <a:t>Месторасположение: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01142"/>
            <a:ext cx="12184921" cy="3953753"/>
          </a:xfrm>
          <a:prstGeom prst="rect">
            <a:avLst/>
          </a:prstGeom>
        </p:spPr>
      </p:pic>
      <p:pic>
        <p:nvPicPr>
          <p:cNvPr id="3" name="Рисунок 2" descr="Изображение выглядит как шаблон, пиксель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F422763-399D-C79D-A9A5-9098723CD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5245" y="967216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4351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662</Words>
  <Application>Microsoft Office PowerPoint</Application>
  <PresentationFormat>Широкоэкранный</PresentationFormat>
  <Paragraphs>137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Century Gothic</vt:lpstr>
      <vt:lpstr>Courier New</vt:lpstr>
      <vt:lpstr>Tahoma</vt:lpstr>
      <vt:lpstr>Wingdings</vt:lpstr>
      <vt:lpstr>Wingdings 3</vt:lpstr>
      <vt:lpstr>Легкий дым</vt:lpstr>
      <vt:lpstr>Гостиница «Орбита»  приглашает к сотрудничеству по размещению туристических групп</vt:lpstr>
      <vt:lpstr>Презентация PowerPoint</vt:lpstr>
      <vt:lpstr>Гостиница «Орбита»</vt:lpstr>
      <vt:lpstr>Комфорт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2019-02-04T08:44:51Z</dcterms:created>
  <dcterms:modified xsi:type="dcterms:W3CDTF">2026-06-25T13:03:24Z</dcterms:modified>
</cp:coreProperties>
</file>